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64" r:id="rId7"/>
    <p:sldId id="263" r:id="rId8"/>
    <p:sldId id="267" r:id="rId9"/>
    <p:sldId id="266" r:id="rId10"/>
    <p:sldId id="261" r:id="rId11"/>
    <p:sldId id="260" r:id="rId12"/>
    <p:sldId id="259" r:id="rId13"/>
    <p:sldId id="272" r:id="rId14"/>
    <p:sldId id="271" r:id="rId15"/>
    <p:sldId id="270" r:id="rId16"/>
    <p:sldId id="269" r:id="rId17"/>
    <p:sldId id="268" r:id="rId18"/>
    <p:sldId id="277" r:id="rId19"/>
    <p:sldId id="276" r:id="rId20"/>
    <p:sldId id="281" r:id="rId21"/>
    <p:sldId id="275" r:id="rId22"/>
    <p:sldId id="284" r:id="rId23"/>
    <p:sldId id="286" r:id="rId24"/>
    <p:sldId id="285" r:id="rId25"/>
    <p:sldId id="283" r:id="rId26"/>
    <p:sldId id="288" r:id="rId27"/>
    <p:sldId id="287" r:id="rId28"/>
    <p:sldId id="289" r:id="rId29"/>
    <p:sldId id="290" r:id="rId30"/>
    <p:sldId id="279" r:id="rId31"/>
    <p:sldId id="273" r:id="rId32"/>
    <p:sldId id="291" r:id="rId33"/>
    <p:sldId id="292" r:id="rId34"/>
    <p:sldId id="293" r:id="rId35"/>
    <p:sldId id="27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Lima" userId="34551fc9112ebd85" providerId="LiveId" clId="{483794D9-F5FB-49A3-AA10-C412740C4A94}"/>
    <pc:docChg chg="undo custSel addSld modSld">
      <pc:chgData name="Allan Lima" userId="34551fc9112ebd85" providerId="LiveId" clId="{483794D9-F5FB-49A3-AA10-C412740C4A94}" dt="2021-10-17T16:36:19.295" v="652" actId="20577"/>
      <pc:docMkLst>
        <pc:docMk/>
      </pc:docMkLst>
      <pc:sldChg chg="addSp delSp modSp mod">
        <pc:chgData name="Allan Lima" userId="34551fc9112ebd85" providerId="LiveId" clId="{483794D9-F5FB-49A3-AA10-C412740C4A94}" dt="2021-10-17T14:50:16.063" v="96" actId="1076"/>
        <pc:sldMkLst>
          <pc:docMk/>
          <pc:sldMk cId="2616682939" sldId="273"/>
        </pc:sldMkLst>
        <pc:graphicFrameChg chg="add del mod">
          <ac:chgData name="Allan Lima" userId="34551fc9112ebd85" providerId="LiveId" clId="{483794D9-F5FB-49A3-AA10-C412740C4A94}" dt="2021-10-17T14:50:06.155" v="93" actId="478"/>
          <ac:graphicFrameMkLst>
            <pc:docMk/>
            <pc:sldMk cId="2616682939" sldId="273"/>
            <ac:graphicFrameMk id="6" creationId="{2209810B-484D-4270-B527-51815C8FF37E}"/>
          </ac:graphicFrameMkLst>
        </pc:graphicFrameChg>
        <pc:graphicFrameChg chg="add del mod">
          <ac:chgData name="Allan Lima" userId="34551fc9112ebd85" providerId="LiveId" clId="{483794D9-F5FB-49A3-AA10-C412740C4A94}" dt="2021-10-17T14:49:41.653" v="85"/>
          <ac:graphicFrameMkLst>
            <pc:docMk/>
            <pc:sldMk cId="2616682939" sldId="273"/>
            <ac:graphicFrameMk id="8" creationId="{7F9738EC-C7F4-4488-A91C-23576189B152}"/>
          </ac:graphicFrameMkLst>
        </pc:graphicFrameChg>
        <pc:graphicFrameChg chg="add del mod">
          <ac:chgData name="Allan Lima" userId="34551fc9112ebd85" providerId="LiveId" clId="{483794D9-F5FB-49A3-AA10-C412740C4A94}" dt="2021-10-17T14:49:45.077" v="87"/>
          <ac:graphicFrameMkLst>
            <pc:docMk/>
            <pc:sldMk cId="2616682939" sldId="273"/>
            <ac:graphicFrameMk id="9" creationId="{3C058F3F-3F4A-47AD-9D26-EB1BB1453D4B}"/>
          </ac:graphicFrameMkLst>
        </pc:graphicFrameChg>
        <pc:graphicFrameChg chg="mod">
          <ac:chgData name="Allan Lima" userId="34551fc9112ebd85" providerId="LiveId" clId="{483794D9-F5FB-49A3-AA10-C412740C4A94}" dt="2021-10-17T14:50:16.063" v="96" actId="1076"/>
          <ac:graphicFrameMkLst>
            <pc:docMk/>
            <pc:sldMk cId="2616682939" sldId="273"/>
            <ac:graphicFrameMk id="15" creationId="{00000000-0000-0000-0000-000000000000}"/>
          </ac:graphicFrameMkLst>
        </pc:graphicFrameChg>
      </pc:sldChg>
      <pc:sldChg chg="addSp delSp modSp add mod">
        <pc:chgData name="Allan Lima" userId="34551fc9112ebd85" providerId="LiveId" clId="{483794D9-F5FB-49A3-AA10-C412740C4A94}" dt="2021-10-17T16:35:27.371" v="626" actId="20577"/>
        <pc:sldMkLst>
          <pc:docMk/>
          <pc:sldMk cId="2505129913" sldId="291"/>
        </pc:sldMkLst>
        <pc:graphicFrameChg chg="del mod">
          <ac:chgData name="Allan Lima" userId="34551fc9112ebd85" providerId="LiveId" clId="{483794D9-F5FB-49A3-AA10-C412740C4A94}" dt="2021-10-17T14:51:10.842" v="121" actId="478"/>
          <ac:graphicFrameMkLst>
            <pc:docMk/>
            <pc:sldMk cId="2505129913" sldId="291"/>
            <ac:graphicFrameMk id="6" creationId="{2209810B-484D-4270-B527-51815C8FF37E}"/>
          </ac:graphicFrameMkLst>
        </pc:graphicFrameChg>
        <pc:graphicFrameChg chg="add del mod">
          <ac:chgData name="Allan Lima" userId="34551fc9112ebd85" providerId="LiveId" clId="{483794D9-F5FB-49A3-AA10-C412740C4A94}" dt="2021-10-17T16:35:27.371" v="626" actId="20577"/>
          <ac:graphicFrameMkLst>
            <pc:docMk/>
            <pc:sldMk cId="2505129913" sldId="291"/>
            <ac:graphicFrameMk id="6" creationId="{BD2DE38D-AF19-4AA7-AC42-C0391109529E}"/>
          </ac:graphicFrameMkLst>
        </pc:graphicFrameChg>
        <pc:graphicFrameChg chg="add del mod">
          <ac:chgData name="Allan Lima" userId="34551fc9112ebd85" providerId="LiveId" clId="{483794D9-F5FB-49A3-AA10-C412740C4A94}" dt="2021-10-17T14:52:14.369" v="125" actId="478"/>
          <ac:graphicFrameMkLst>
            <pc:docMk/>
            <pc:sldMk cId="2505129913" sldId="291"/>
            <ac:graphicFrameMk id="7" creationId="{8BE3F77B-EED9-4DB7-82A4-A0F6D480837E}"/>
          </ac:graphicFrameMkLst>
        </pc:graphicFrameChg>
        <pc:graphicFrameChg chg="add del mod">
          <ac:chgData name="Allan Lima" userId="34551fc9112ebd85" providerId="LiveId" clId="{483794D9-F5FB-49A3-AA10-C412740C4A94}" dt="2021-10-17T15:59:49.111" v="428" actId="1957"/>
          <ac:graphicFrameMkLst>
            <pc:docMk/>
            <pc:sldMk cId="2505129913" sldId="291"/>
            <ac:graphicFrameMk id="9" creationId="{DEC1E47E-79E1-425A-A2E5-065DBC02012C}"/>
          </ac:graphicFrameMkLst>
        </pc:graphicFrameChg>
        <pc:graphicFrameChg chg="add del mod">
          <ac:chgData name="Allan Lima" userId="34551fc9112ebd85" providerId="LiveId" clId="{483794D9-F5FB-49A3-AA10-C412740C4A94}" dt="2021-10-17T14:57:26.143" v="190" actId="478"/>
          <ac:graphicFrameMkLst>
            <pc:docMk/>
            <pc:sldMk cId="2505129913" sldId="291"/>
            <ac:graphicFrameMk id="10" creationId="{77D7C12E-D12E-4253-B21A-C09A05E8E09B}"/>
          </ac:graphicFrameMkLst>
        </pc:graphicFrameChg>
        <pc:graphicFrameChg chg="del mod">
          <ac:chgData name="Allan Lima" userId="34551fc9112ebd85" providerId="LiveId" clId="{483794D9-F5FB-49A3-AA10-C412740C4A94}" dt="2021-10-17T14:50:21.644" v="98" actId="478"/>
          <ac:graphicFrameMkLst>
            <pc:docMk/>
            <pc:sldMk cId="2505129913" sldId="291"/>
            <ac:graphicFrameMk id="15" creationId="{00000000-0000-0000-0000-000000000000}"/>
          </ac:graphicFrameMkLst>
        </pc:graphicFrameChg>
      </pc:sldChg>
      <pc:sldChg chg="addSp delSp modSp add mod">
        <pc:chgData name="Allan Lima" userId="34551fc9112ebd85" providerId="LiveId" clId="{483794D9-F5FB-49A3-AA10-C412740C4A94}" dt="2021-10-17T15:51:15.244" v="358" actId="14100"/>
        <pc:sldMkLst>
          <pc:docMk/>
          <pc:sldMk cId="1614416146" sldId="292"/>
        </pc:sldMkLst>
        <pc:graphicFrameChg chg="del mod">
          <ac:chgData name="Allan Lima" userId="34551fc9112ebd85" providerId="LiveId" clId="{483794D9-F5FB-49A3-AA10-C412740C4A94}" dt="2021-10-17T15:38:09.849" v="275" actId="478"/>
          <ac:graphicFrameMkLst>
            <pc:docMk/>
            <pc:sldMk cId="1614416146" sldId="292"/>
            <ac:graphicFrameMk id="6" creationId="{BD2DE38D-AF19-4AA7-AC42-C0391109529E}"/>
          </ac:graphicFrameMkLst>
        </pc:graphicFrameChg>
        <pc:graphicFrameChg chg="add del mod">
          <ac:chgData name="Allan Lima" userId="34551fc9112ebd85" providerId="LiveId" clId="{483794D9-F5FB-49A3-AA10-C412740C4A94}" dt="2021-10-17T15:38:27.667" v="278" actId="1957"/>
          <ac:graphicFrameMkLst>
            <pc:docMk/>
            <pc:sldMk cId="1614416146" sldId="292"/>
            <ac:graphicFrameMk id="7" creationId="{7F6FD4B1-CB7B-4688-947D-BDFB01F5EBA3}"/>
          </ac:graphicFrameMkLst>
        </pc:graphicFrameChg>
        <pc:graphicFrameChg chg="add mod">
          <ac:chgData name="Allan Lima" userId="34551fc9112ebd85" providerId="LiveId" clId="{483794D9-F5FB-49A3-AA10-C412740C4A94}" dt="2021-10-17T15:51:15.244" v="358" actId="14100"/>
          <ac:graphicFrameMkLst>
            <pc:docMk/>
            <pc:sldMk cId="1614416146" sldId="292"/>
            <ac:graphicFrameMk id="10" creationId="{47AD919C-E330-4552-B95D-D9670B9E3CCC}"/>
          </ac:graphicFrameMkLst>
        </pc:graphicFrameChg>
      </pc:sldChg>
      <pc:sldChg chg="addSp delSp modSp add mod">
        <pc:chgData name="Allan Lima" userId="34551fc9112ebd85" providerId="LiveId" clId="{483794D9-F5FB-49A3-AA10-C412740C4A94}" dt="2021-10-17T16:36:19.295" v="652" actId="20577"/>
        <pc:sldMkLst>
          <pc:docMk/>
          <pc:sldMk cId="1604900984" sldId="293"/>
        </pc:sldMkLst>
        <pc:graphicFrameChg chg="add del mod">
          <ac:chgData name="Allan Lima" userId="34551fc9112ebd85" providerId="LiveId" clId="{483794D9-F5FB-49A3-AA10-C412740C4A94}" dt="2021-10-17T16:22:12.483" v="500" actId="478"/>
          <ac:graphicFrameMkLst>
            <pc:docMk/>
            <pc:sldMk cId="1604900984" sldId="293"/>
            <ac:graphicFrameMk id="6" creationId="{AEA74E99-31D3-4607-8713-80CEE269FF52}"/>
          </ac:graphicFrameMkLst>
        </pc:graphicFrameChg>
        <pc:graphicFrameChg chg="add mod">
          <ac:chgData name="Allan Lima" userId="34551fc9112ebd85" providerId="LiveId" clId="{483794D9-F5FB-49A3-AA10-C412740C4A94}" dt="2021-10-17T16:36:19.295" v="652" actId="20577"/>
          <ac:graphicFrameMkLst>
            <pc:docMk/>
            <pc:sldMk cId="1604900984" sldId="293"/>
            <ac:graphicFrameMk id="9" creationId="{F5D0C0FB-E534-4999-B4B8-77D0F2854BC2}"/>
          </ac:graphicFrameMkLst>
        </pc:graphicFrameChg>
        <pc:graphicFrameChg chg="del mod">
          <ac:chgData name="Allan Lima" userId="34551fc9112ebd85" providerId="LiveId" clId="{483794D9-F5FB-49A3-AA10-C412740C4A94}" dt="2021-10-17T16:01:54.562" v="432" actId="478"/>
          <ac:graphicFrameMkLst>
            <pc:docMk/>
            <pc:sldMk cId="1604900984" sldId="293"/>
            <ac:graphicFrameMk id="10" creationId="{47AD919C-E330-4552-B95D-D9670B9E3CC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4000" b="1"/>
              <a:t>GASTO EM REAIS DA OBRA</a:t>
            </a:r>
          </a:p>
        </c:rich>
      </c:tx>
      <c:layout>
        <c:manualLayout>
          <c:xMode val="edge"/>
          <c:yMode val="edge"/>
          <c:x val="0.33839837598425199"/>
          <c:y val="2.343749855822474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Gestão Anterior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CONSTRUTORA ACAUÃ</c:v>
                </c:pt>
                <c:pt idx="1">
                  <c:v>FVF ENGENHARIA</c:v>
                </c:pt>
              </c:strCache>
            </c:strRef>
          </c:cat>
          <c:val>
            <c:numRef>
              <c:f>Planilha1!$B$2:$B$3</c:f>
              <c:numCache>
                <c:formatCode>#,##0.00</c:formatCode>
                <c:ptCount val="2"/>
                <c:pt idx="0">
                  <c:v>645607.5</c:v>
                </c:pt>
                <c:pt idx="1">
                  <c:v>96849.36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73-4107-8F8F-C3F15B37F14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Gestão Anterior - Gestão Atual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CONSTRUTORA ACAUÃ</c:v>
                </c:pt>
                <c:pt idx="1">
                  <c:v>FVF ENGENHARIA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 formatCode="#,##0.00">
                  <c:v>283163.34000000003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73-4107-8F8F-C3F15B37F14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Gestão Atual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CONSTRUTORA ACAUÃ</c:v>
                </c:pt>
                <c:pt idx="1">
                  <c:v>FVF ENGENHARIA</c:v>
                </c:pt>
              </c:strCache>
            </c:strRef>
          </c:cat>
          <c:val>
            <c:numRef>
              <c:f>Planilha1!$D$2:$D$3</c:f>
              <c:numCache>
                <c:formatCode>#,##0.00</c:formatCode>
                <c:ptCount val="2"/>
                <c:pt idx="0">
                  <c:v>1244591.3</c:v>
                </c:pt>
                <c:pt idx="1">
                  <c:v>145274.04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73-4107-8F8F-C3F15B37F1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34446848"/>
        <c:axId val="232895552"/>
      </c:barChart>
      <c:catAx>
        <c:axId val="23444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2895552"/>
        <c:crosses val="autoZero"/>
        <c:auto val="1"/>
        <c:lblAlgn val="ctr"/>
        <c:lblOffset val="100"/>
        <c:noMultiLvlLbl val="0"/>
      </c:catAx>
      <c:valAx>
        <c:axId val="23289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446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4000" dirty="0">
                <a:solidFill>
                  <a:srgbClr val="002060"/>
                </a:solidFill>
                <a:latin typeface="Arial Black" panose="020B0A04020102020204" pitchFamily="34" charset="0"/>
              </a:rPr>
              <a:t>EXECUÇÃO</a:t>
            </a:r>
            <a:r>
              <a:rPr lang="en-US" sz="4000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 DA OBRA</a:t>
            </a:r>
            <a:endParaRPr lang="en-US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7900983725675937"/>
          <c:y val="4.893574390037145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Execução da Obra</c:v>
                </c:pt>
              </c:strCache>
            </c:strRef>
          </c:tx>
          <c:explosion val="2"/>
          <c:dPt>
            <c:idx val="0"/>
            <c:bubble3D val="0"/>
            <c:explosion val="22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C5-44BC-BCCB-3ACFD6E70E9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C5-44BC-BCCB-3ACFD6E70E9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C5-44BC-BCCB-3ACFD6E70E9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C5-44BC-BCCB-3ACFD6E70E9C}"/>
              </c:ext>
            </c:extLst>
          </c:dPt>
          <c:dLbls>
            <c:delete val="1"/>
          </c:dLbls>
          <c:cat>
            <c:strRef>
              <c:f>Plan1!$A$2:$A$5</c:f>
              <c:strCache>
                <c:ptCount val="2"/>
                <c:pt idx="0">
                  <c:v>Percentual Executado</c:v>
                </c:pt>
                <c:pt idx="1">
                  <c:v>Percentual a Executar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31.86</c:v>
                </c:pt>
                <c:pt idx="1">
                  <c:v>68.14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C5-44BC-BCCB-3ACFD6E70E9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4000" dirty="0">
                <a:solidFill>
                  <a:srgbClr val="002060"/>
                </a:solidFill>
                <a:latin typeface="Arial Black" panose="020B0A04020102020204" pitchFamily="34" charset="0"/>
              </a:rPr>
              <a:t>GASTOS</a:t>
            </a:r>
            <a:r>
              <a:rPr lang="pt-BR" sz="4000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 COM EXECUÇÃO DA OBRA (ACAUÃ) – ATÉ SETEMBRO DE 2021</a:t>
            </a:r>
            <a:endParaRPr lang="pt-BR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475759902023903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6780378664554042E-2"/>
          <c:y val="0.25044126035838726"/>
          <c:w val="0.90146565334056694"/>
          <c:h val="0.64119241936644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 - EXECUÇÃO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6.880.895,25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A09-4D21-A321-0C04F52F7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GASTOS - EXECUÇÃO DA OBRA</c:v>
                </c:pt>
              </c:strCache>
            </c:strRef>
          </c:cat>
          <c:val>
            <c:numRef>
              <c:f>Planilha1!$B$2</c:f>
              <c:numCache>
                <c:formatCode>#,##0.00</c:formatCode>
                <c:ptCount val="1"/>
                <c:pt idx="0">
                  <c:v>6843000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09-4D21-A321-0C04F52F78E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GASTOS CO MEDIÇÕES (EXECUÇÃO)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GASTOS - EXECUÇÃO DA OBRA</c:v>
                </c:pt>
              </c:strCache>
            </c:strRef>
          </c:cat>
          <c:val>
            <c:numRef>
              <c:f>Planilha1!$C$2</c:f>
              <c:numCache>
                <c:formatCode>#,##0.00</c:formatCode>
                <c:ptCount val="1"/>
                <c:pt idx="0">
                  <c:v>2173362.14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09-4D21-A321-0C04F52F78E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FALTA PAGAR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4.707.533,11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A09-4D21-A321-0C04F52F7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GASTOS - EXECUÇÃO DA OBRA</c:v>
                </c:pt>
              </c:strCache>
            </c:strRef>
          </c:cat>
          <c:val>
            <c:numRef>
              <c:f>Planilha1!$D$2</c:f>
              <c:numCache>
                <c:formatCode>#,##0.00</c:formatCode>
                <c:ptCount val="1"/>
                <c:pt idx="0">
                  <c:v>4669367.8600000003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09-4D21-A321-0C04F52F78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233835520"/>
        <c:axId val="234522880"/>
      </c:barChart>
      <c:catAx>
        <c:axId val="2338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522880"/>
        <c:crosses val="autoZero"/>
        <c:auto val="1"/>
        <c:lblAlgn val="ctr"/>
        <c:lblOffset val="100"/>
        <c:noMultiLvlLbl val="0"/>
      </c:catAx>
      <c:valAx>
        <c:axId val="2345228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383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4000" dirty="0">
                <a:solidFill>
                  <a:srgbClr val="002060"/>
                </a:solidFill>
                <a:latin typeface="Arial Black" panose="020B0A04020102020204" pitchFamily="34" charset="0"/>
              </a:rPr>
              <a:t>OUTROS</a:t>
            </a:r>
            <a:r>
              <a:rPr lang="pt-BR" sz="4000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 GASTOS – ATÉ SETEMBRO DE 2021</a:t>
            </a:r>
            <a:endParaRPr lang="pt-BR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EMPRESA FISCALIZADORA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#,##0.00</c:formatCode>
                <c:ptCount val="1"/>
                <c:pt idx="0">
                  <c:v>242123.4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DF-486B-A11D-28618317482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PROJETOS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#,##0.00</c:formatCode>
                <c:ptCount val="1"/>
                <c:pt idx="0">
                  <c:v>218894.2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DF-486B-A11D-28618317482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OUTROS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Planilha1!$D$2</c:f>
              <c:numCache>
                <c:formatCode>#,##0.00</c:formatCode>
                <c:ptCount val="1"/>
                <c:pt idx="0">
                  <c:v>44444.83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DF-486B-A11D-286183174822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Planilha1!$E$2</c:f>
              <c:numCache>
                <c:formatCode>#,##0.00</c:formatCode>
                <c:ptCount val="1"/>
                <c:pt idx="0">
                  <c:v>505462.43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3107200"/>
        <c:axId val="241960064"/>
      </c:barChart>
      <c:catAx>
        <c:axId val="131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960064"/>
        <c:crosses val="autoZero"/>
        <c:auto val="1"/>
        <c:lblAlgn val="ctr"/>
        <c:lblOffset val="100"/>
        <c:noMultiLvlLbl val="0"/>
      </c:catAx>
      <c:valAx>
        <c:axId val="2419600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0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4000" dirty="0">
                <a:solidFill>
                  <a:srgbClr val="002060"/>
                </a:solidFill>
                <a:latin typeface="Arial Black" panose="020B0A04020102020204" pitchFamily="34" charset="0"/>
              </a:rPr>
              <a:t>BALANÇO</a:t>
            </a:r>
            <a:r>
              <a:rPr lang="pt-BR" sz="4000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 GERAL REFERENTE A EXECUÇÃO DA OBRA</a:t>
            </a:r>
            <a:endParaRPr lang="pt-BR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207812500000000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FALTA EXECUTAR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4.707.533,11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F77-4E48-8863-9377AB9F2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REFERENTE A EXECUÇÃO DA OBRA, NESSE GRÁFICO CONSIDERA-SE APENAS AO CONTRATO DA EMPRESA ACAUÃ.</c:v>
                </c:pt>
              </c:strCache>
            </c:strRef>
          </c:cat>
          <c:val>
            <c:numRef>
              <c:f>Planilha1!$B$2</c:f>
              <c:numCache>
                <c:formatCode>#,##0.00</c:formatCode>
                <c:ptCount val="1"/>
                <c:pt idx="0">
                  <c:v>4669367.8600000003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77-4E48-8863-9377AB9F2CF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SUPERAVIT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REFERENTE A EXECUÇÃO DA OBRA, NESSE GRÁFICO CONSIDERA-SE APENAS AO CONTRATO DA EMPRESA ACAUÃ.</c:v>
                </c:pt>
              </c:strCache>
            </c:strRef>
          </c:cat>
          <c:val>
            <c:numRef>
              <c:f>Planilha1!$C$2</c:f>
              <c:numCache>
                <c:formatCode>#,##0.00</c:formatCode>
                <c:ptCount val="1"/>
                <c:pt idx="0">
                  <c:v>1961870.29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77-4E48-8863-9377AB9F2CF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PRECISA ARECADAR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2.745.662,82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F77-4E48-8863-9377AB9F2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REFERENTE A EXECUÇÃO DA OBRA, NESSE GRÁFICO CONSIDERA-SE APENAS AO CONTRATO DA EMPRESA ACAUÃ.</c:v>
                </c:pt>
              </c:strCache>
            </c:strRef>
          </c:cat>
          <c:val>
            <c:numRef>
              <c:f>Planilha1!$D$2</c:f>
              <c:numCache>
                <c:formatCode>#,##0.00</c:formatCode>
                <c:ptCount val="1"/>
                <c:pt idx="0">
                  <c:v>2707497.57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77-4E48-8863-9377AB9F2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109248"/>
        <c:axId val="241963520"/>
      </c:barChart>
      <c:catAx>
        <c:axId val="131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963520"/>
        <c:crosses val="autoZero"/>
        <c:auto val="1"/>
        <c:lblAlgn val="ctr"/>
        <c:lblOffset val="100"/>
        <c:noMultiLvlLbl val="0"/>
      </c:catAx>
      <c:valAx>
        <c:axId val="24196352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0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0.57219</cdr:x>
      <cdr:y>0.3434</cdr:y>
    </cdr:from>
    <cdr:to>
      <cdr:x>0.75934</cdr:x>
      <cdr:y>0.46772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105808" y="2098812"/>
          <a:ext cx="1669961" cy="759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4000" dirty="0" smtClean="0">
              <a:latin typeface="Arial Black" pitchFamily="34" charset="0"/>
            </a:rPr>
            <a:t>32%</a:t>
          </a:r>
          <a:endParaRPr lang="pt-BR" sz="40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0.28449</cdr:x>
      <cdr:y>0.51461</cdr:y>
    </cdr:from>
    <cdr:to>
      <cdr:x>0.47068</cdr:x>
      <cdr:y>0.62365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538619" y="3145221"/>
          <a:ext cx="1661375" cy="666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4000" b="1" dirty="0" smtClean="0">
              <a:latin typeface="Arial Black" pitchFamily="34" charset="0"/>
            </a:rPr>
            <a:t>68%</a:t>
          </a:r>
          <a:endParaRPr lang="pt-BR" sz="4000" b="1" dirty="0">
            <a:latin typeface="Arial Black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02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06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74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10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58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1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88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19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6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93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98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2F23-86BE-4AD3-BB92-6CDD346FF9C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C902-DE54-4DAA-B9F9-C47F7DDB0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4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2" y="276280"/>
            <a:ext cx="3227474" cy="31568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10614" y="3709432"/>
            <a:ext cx="9465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AUDIÊNCIA PÚBLICA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389" y="4725095"/>
            <a:ext cx="1221077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PRESTAÇÃO DE CONTAS </a:t>
            </a:r>
          </a:p>
          <a:p>
            <a:pPr algn="ctr"/>
            <a:r>
              <a:rPr lang="pt-BR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Obra da sede própria da Câmara Municipal de Gurupi.</a:t>
            </a:r>
          </a:p>
        </p:txBody>
      </p:sp>
    </p:spTree>
    <p:extLst>
      <p:ext uri="{BB962C8B-B14F-4D97-AF65-F5344CB8AC3E}">
        <p14:creationId xmlns:p14="http://schemas.microsoft.com/office/powerpoint/2010/main" val="22691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37835"/>
              </p:ext>
            </p:extLst>
          </p:nvPr>
        </p:nvGraphicFramePr>
        <p:xfrm>
          <a:off x="1030310" y="772733"/>
          <a:ext cx="10676587" cy="5679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1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4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5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33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1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2020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10/12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CONSTRUTORA ACAUÃ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197.953,48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23/12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CONSTRUTORA ACAUÃ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80.325,85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21/10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FVF ENGENHARIA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ENG. FISCALIZAÇÃO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24.212.34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10/11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FVF ENGENHARIA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ENG. FISCALIZAÇÃO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24.212.34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08/12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FVF ENGENHARIA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ENG. FISCALIZAÇÃO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24.212.34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23/12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FVF ENGENHARIA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ENG. FISCALIZAÇÃO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24.212.34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Arial Black" panose="020B0A04020102020204" pitchFamily="34" charset="0"/>
                        </a:rPr>
                        <a:t>TOTAL DO ANO 2020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Black" panose="020B0A04020102020204" pitchFamily="34" charset="0"/>
                        </a:rPr>
                        <a:t>820.881,43</a:t>
                      </a:r>
                      <a:endParaRPr lang="pt-BR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89" y="0"/>
            <a:ext cx="7478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878701" y="157874"/>
            <a:ext cx="3970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u="sng" dirty="0">
                <a:solidFill>
                  <a:srgbClr val="B06C3B"/>
                </a:solidFill>
                <a:latin typeface="Arial Black" panose="020B0A04020102020204" pitchFamily="34" charset="0"/>
              </a:rPr>
              <a:t>DESPESAS- 2021</a:t>
            </a:r>
            <a:endParaRPr lang="pt-BR" sz="3200" dirty="0">
              <a:solidFill>
                <a:srgbClr val="B06C3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71351"/>
              </p:ext>
            </p:extLst>
          </p:nvPr>
        </p:nvGraphicFramePr>
        <p:xfrm>
          <a:off x="553792" y="1098459"/>
          <a:ext cx="11269014" cy="5405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5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7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26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4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2021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19/03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CONSTRUTORA ACAUÃ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283.163,34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05/04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CONSTRUTORA ACAUÃ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287.740,06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18/05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CONSTRUTORA ACAUÃ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184.785,32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24/06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CONSTRUTORA ACAUÃ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MEDIÇÃO DA OBRA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70.213,51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09/07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CONSTRUTORA ACAUÃ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MEDIÇÃO DA OBRA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58.079,14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13/08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CONSTRUTORA ACAUÃ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MEDIÇÃO DA OBRA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208.428,69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10/09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CONSTRUTORA ACAUÃ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MEDIÇÃO DA OBRA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435.244,58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05/03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FVF ENGENHARIA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ENG. FISCALIZAÇÃO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24.212,34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07/05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FVF ENGENHARIA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ENG. FISCALIZAÇÃO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24.212,34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16/06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FVF ENGENHARIA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ENG. FISCALIZAÇÃO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24.212,34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9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64206"/>
              </p:ext>
            </p:extLst>
          </p:nvPr>
        </p:nvGraphicFramePr>
        <p:xfrm>
          <a:off x="746975" y="1098460"/>
          <a:ext cx="10805373" cy="510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2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7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1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5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2021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14/07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FVF ENGENHARIA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ENG. FISCALIZAÇÃO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24.212,34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13/08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FVF ENGENHARIA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ENG. FISCALIZAÇÃO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24.212,34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01/10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FVF ENGENHARIA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ENG. FISCALIZAÇÃO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24.212,34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26/01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49,00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49,00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71,00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26/04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71,00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40101"/>
              </p:ext>
            </p:extLst>
          </p:nvPr>
        </p:nvGraphicFramePr>
        <p:xfrm>
          <a:off x="618186" y="415877"/>
          <a:ext cx="11140224" cy="4152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5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0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1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3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2021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25/05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71,00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71,00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3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31/07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71,00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3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31/08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71,00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30/09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71,00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 Black" panose="020B0A04020102020204" pitchFamily="34" charset="0"/>
                        </a:rPr>
                        <a:t>TOTAL DO ANO 2021</a:t>
                      </a:r>
                      <a:endParaRPr lang="pt-BR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Black" panose="020B0A04020102020204" pitchFamily="34" charset="0"/>
                        </a:rPr>
                        <a:t>1.673.523,68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23673"/>
              </p:ext>
            </p:extLst>
          </p:nvPr>
        </p:nvGraphicFramePr>
        <p:xfrm>
          <a:off x="1416676" y="4738926"/>
          <a:ext cx="10161431" cy="815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3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15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pt-BR" sz="3200" baseline="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GERAL DAS DESPESAS </a:t>
                      </a:r>
                      <a:endParaRPr lang="pt-BR" sz="3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2.678.824,57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04611"/>
              </p:ext>
            </p:extLst>
          </p:nvPr>
        </p:nvGraphicFramePr>
        <p:xfrm>
          <a:off x="1379113" y="5740803"/>
          <a:ext cx="10161431" cy="781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3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15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SUPERAVIT</a:t>
                      </a:r>
                      <a:endParaRPr lang="pt-BR" sz="3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3200" b="1" kern="1200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1.961.870,29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20" y="157874"/>
            <a:ext cx="1049950" cy="10269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65289" y="335779"/>
            <a:ext cx="5572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u="heavy" dirty="0">
                <a:solidFill>
                  <a:srgbClr val="002060"/>
                </a:solidFill>
                <a:latin typeface="Arial Black" panose="020B0A04020102020204" pitchFamily="34" charset="0"/>
              </a:rPr>
              <a:t>Relatórios de Medições </a:t>
            </a:r>
          </a:p>
          <a:p>
            <a:pPr algn="ctr"/>
            <a:r>
              <a:rPr lang="pt-PT" sz="3200" b="1" u="heavy" dirty="0">
                <a:solidFill>
                  <a:srgbClr val="B06C3B"/>
                </a:solidFill>
                <a:latin typeface="Arial Black" panose="020B0A04020102020204" pitchFamily="34" charset="0"/>
              </a:rPr>
              <a:t>CONSTRUTORA ACAUÃ</a:t>
            </a:r>
            <a:endParaRPr lang="pt-BR" sz="3200" b="1" u="sng" dirty="0">
              <a:solidFill>
                <a:srgbClr val="B06C3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3140"/>
              </p:ext>
            </p:extLst>
          </p:nvPr>
        </p:nvGraphicFramePr>
        <p:xfrm>
          <a:off x="643942" y="1917401"/>
          <a:ext cx="10392177" cy="388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7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6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6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833"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MEDIÇÃO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PERÍODO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PAGO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833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Primeira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14/05/2020 a</a:t>
                      </a:r>
                      <a:endParaRPr lang="pt-BR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14/10/2020</a:t>
                      </a:r>
                      <a:endParaRPr lang="pt-BR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R$ 205.924,00</a:t>
                      </a:r>
                      <a:endParaRPr lang="pt-BR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833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Segunda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15/10/2020 a</a:t>
                      </a:r>
                      <a:endParaRPr lang="pt-BR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09/11/2020</a:t>
                      </a:r>
                      <a:endParaRPr lang="pt-BR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R$ 161.404,17</a:t>
                      </a:r>
                      <a:endParaRPr lang="pt-BR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833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Terceira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09/11/2020 a</a:t>
                      </a:r>
                      <a:endParaRPr lang="pt-BR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30/11/2020</a:t>
                      </a:r>
                      <a:endParaRPr lang="pt-BR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R$ 197.953,48</a:t>
                      </a:r>
                      <a:endParaRPr lang="pt-BR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833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Quarta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01/12/2020 a</a:t>
                      </a:r>
                      <a:endParaRPr lang="pt-BR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21/12/2020</a:t>
                      </a:r>
                      <a:endParaRPr lang="pt-BR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R$ 80.325,85</a:t>
                      </a:r>
                      <a:endParaRPr lang="pt-BR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52" y="0"/>
            <a:ext cx="830975" cy="81279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18723"/>
              </p:ext>
            </p:extLst>
          </p:nvPr>
        </p:nvGraphicFramePr>
        <p:xfrm>
          <a:off x="540913" y="901520"/>
          <a:ext cx="10792496" cy="559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0427"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MEDIÇÃO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PERÍODO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PAGO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Quinta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22/12/2020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31/01/2021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R$ 283.163,34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Sexta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01/02/2021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17/03/2021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R$ 287.740,06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Sétima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18/03/2021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17/04/2021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R$ 184.785,32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Oitava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18/04/2021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17/05/2021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R$ 70.213,51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Nona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18/05/2021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17/06/2021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R$ 58.079,14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Décima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18/06/2021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17/07/2021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R$ 208.428,69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Décima Primeira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18/07/2021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17/08/2021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R$ 435.244,58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048000" y="15787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3200" b="1" u="heavy" dirty="0">
                <a:solidFill>
                  <a:srgbClr val="002060"/>
                </a:solidFill>
                <a:latin typeface="Arial Black" panose="020B0A04020102020204" pitchFamily="34" charset="0"/>
              </a:rPr>
              <a:t>Relatórios de Medições </a:t>
            </a:r>
          </a:p>
          <a:p>
            <a:pPr algn="ctr"/>
            <a:r>
              <a:rPr lang="pt-PT" sz="3200" u="heavy" dirty="0">
                <a:solidFill>
                  <a:srgbClr val="B06C3B"/>
                </a:solidFill>
                <a:latin typeface="Arial Black" panose="020B0A04020102020204" pitchFamily="34" charset="0"/>
              </a:rPr>
              <a:t>FVF ENGENHARIA</a:t>
            </a:r>
            <a:endParaRPr lang="pt-BR" sz="3200" b="1" u="sng" dirty="0">
              <a:solidFill>
                <a:srgbClr val="B06C3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97619"/>
              </p:ext>
            </p:extLst>
          </p:nvPr>
        </p:nvGraphicFramePr>
        <p:xfrm>
          <a:off x="786684" y="1922708"/>
          <a:ext cx="10792496" cy="3494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0427"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MEDIÇÃO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PERÍODO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PAGO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Primeira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14/05/2020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30/09/2020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Segunda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01/10/2020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31/10/2020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Terceira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01/11/2020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30/11/2020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Quarta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01/12/2020 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31/12/2020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9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40676"/>
              </p:ext>
            </p:extLst>
          </p:nvPr>
        </p:nvGraphicFramePr>
        <p:xfrm>
          <a:off x="773805" y="924584"/>
          <a:ext cx="10792496" cy="489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0427"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MEDIÇÃO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PERÍODO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PAGO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endParaRPr lang="pt-BR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Quinta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kern="120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01/01/2021 a</a:t>
                      </a:r>
                      <a:endParaRPr lang="pt-BR" sz="2000" kern="120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PT" sz="2000" kern="120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31/01/2021</a:t>
                      </a:r>
                      <a:endParaRPr lang="pt-BR" sz="20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Sexta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kern="120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01/02/2021 a</a:t>
                      </a:r>
                      <a:endParaRPr lang="pt-BR" sz="2000" kern="120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PT" sz="2000" kern="120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17/03/2021</a:t>
                      </a:r>
                      <a:endParaRPr lang="pt-BR" sz="20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Sétima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18/03/2021 a</a:t>
                      </a: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PT" sz="200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17/04/2021</a:t>
                      </a:r>
                      <a:endParaRPr lang="pt-BR" sz="20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Oitava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18/04/2021 a</a:t>
                      </a: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PT" sz="200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17/05/2021</a:t>
                      </a:r>
                      <a:endParaRPr lang="pt-BR" sz="20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0427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Nona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18/05/2021 a</a:t>
                      </a: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PT" sz="200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17/06/2021</a:t>
                      </a:r>
                      <a:endParaRPr lang="pt-BR" sz="20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126"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Décima Medição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18/06/2021 a</a:t>
                      </a: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t-PT" sz="200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17/07/2021</a:t>
                      </a:r>
                      <a:endParaRPr lang="pt-BR" sz="20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R$ 24.212,34</a:t>
                      </a:r>
                      <a:endParaRPr lang="pt-BR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288" y="157874"/>
            <a:ext cx="803781" cy="7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15984" y="157874"/>
            <a:ext cx="9272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>
                <a:solidFill>
                  <a:srgbClr val="B06C3B"/>
                </a:solidFill>
                <a:latin typeface="Arial Black" panose="020B0A04020102020204" pitchFamily="34" charset="0"/>
              </a:rPr>
              <a:t>OBRA – OUTUBRO DE 2020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828" y="1975894"/>
            <a:ext cx="5320405" cy="39903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43" y="1644292"/>
            <a:ext cx="6077715" cy="45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70743" y="157874"/>
            <a:ext cx="9792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B06C3B"/>
                </a:solidFill>
                <a:latin typeface="Arial Black" panose="020B0A04020102020204" pitchFamily="34" charset="0"/>
              </a:rPr>
              <a:t>OBRA – NOVEMBRO DE 2020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70" y="2098782"/>
            <a:ext cx="4865740" cy="36493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59" y="1932038"/>
            <a:ext cx="5310389" cy="39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0253" y="157874"/>
            <a:ext cx="122993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dirty="0">
                <a:latin typeface="Arial Black" panose="020B0A04020102020204" pitchFamily="34" charset="0"/>
              </a:rPr>
              <a:t>FUNDO MUNICIPAL DA CÂMARA DE GURUPI</a:t>
            </a:r>
            <a:endParaRPr lang="pt-BR" sz="2400" dirty="0">
              <a:latin typeface="Arial Black" panose="020B0A04020102020204" pitchFamily="34" charset="0"/>
            </a:endParaRP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INICIO: DEZEMBRO/2017</a:t>
            </a:r>
            <a:r>
              <a:rPr lang="pt-BR" sz="2400" dirty="0">
                <a:latin typeface="Arial Black" panose="020B0A04020102020204" pitchFamily="34" charset="0"/>
              </a:rPr>
              <a:t> </a:t>
            </a:r>
          </a:p>
          <a:p>
            <a:pPr algn="ctr"/>
            <a:r>
              <a:rPr lang="pt-BR" sz="2400" b="1" dirty="0">
                <a:latin typeface="Arial Black" panose="020B0A04020102020204" pitchFamily="34" charset="0"/>
              </a:rPr>
              <a:t>LEVANTAMENTOS DAS ARRECADAÇÕES E DESPESAS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45619"/>
              </p:ext>
            </p:extLst>
          </p:nvPr>
        </p:nvGraphicFramePr>
        <p:xfrm>
          <a:off x="759853" y="2023752"/>
          <a:ext cx="10959921" cy="4696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9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2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7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ANO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DESCRIÇÃO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VALOR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2017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TRANSFERÊNCIAS DE COTA FINANCEIRA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344.000,00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2018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TRANSFERÊNCIAS DE COTA FINANCEIRA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1.025.266,44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2018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RENDIMENTOS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3.840,57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2019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TRANSFERÊNCIAS DE COTA FINANCEIRA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1.000.000,00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2019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RENDIMENTOS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12.478,24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2020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TRANSFERÊNCIAS DE COTA FINANCEIRA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2.222.948,70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2020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RENDIMENTOS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3.375,26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2021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TRANSFERÊNCIAS DE COTA FINANCEIRA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2021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RENDIMENTOS (JANEIRO A AGOSTO)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23.268,11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2021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RENDIEMENTOS SETEMBRO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5.517,54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 Black" panose="020B0A04020102020204" pitchFamily="34" charset="0"/>
                        </a:rPr>
                        <a:t>TOTAL ARRECADADO</a:t>
                      </a:r>
                      <a:endParaRPr lang="pt-BR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Black" panose="020B0A04020102020204" pitchFamily="34" charset="0"/>
                        </a:rPr>
                        <a:t>4.640.694,86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069738" y="1516077"/>
            <a:ext cx="2460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B06C3B"/>
                </a:solidFill>
                <a:latin typeface="Arial Black" panose="020B0A04020102020204" pitchFamily="34" charset="0"/>
              </a:rPr>
              <a:t>RECEITAS</a:t>
            </a:r>
          </a:p>
        </p:txBody>
      </p:sp>
    </p:spTree>
    <p:extLst>
      <p:ext uri="{BB962C8B-B14F-4D97-AF65-F5344CB8AC3E}">
        <p14:creationId xmlns:p14="http://schemas.microsoft.com/office/powerpoint/2010/main" val="19208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55219" y="267463"/>
            <a:ext cx="9681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B06C3B"/>
                </a:solidFill>
                <a:latin typeface="Arial Black" panose="020B0A04020102020204" pitchFamily="34" charset="0"/>
              </a:rPr>
              <a:t>OBRA – DEZEMBRO DE 2020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835238"/>
            <a:ext cx="5117206" cy="38379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82" y="1835237"/>
            <a:ext cx="5117206" cy="38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55907" y="157874"/>
            <a:ext cx="8880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Arial Black" panose="020B0A04020102020204" pitchFamily="34" charset="0"/>
              </a:rPr>
              <a:t>OBRA – JANEIRO DE 2021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97" y="2046339"/>
            <a:ext cx="4756597" cy="35674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2046339"/>
            <a:ext cx="4756597" cy="35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88182" y="267463"/>
            <a:ext cx="97504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Arial Black" panose="020B0A04020102020204" pitchFamily="34" charset="0"/>
              </a:rPr>
              <a:t>OBRA – FEVEREIRO DE 2021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92" y="1577660"/>
            <a:ext cx="5323268" cy="399245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2" y="1577660"/>
            <a:ext cx="5323268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2" y="1635617"/>
            <a:ext cx="5014175" cy="376063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08177" y="267463"/>
            <a:ext cx="8359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Arial Black" panose="020B0A04020102020204" pitchFamily="34" charset="0"/>
              </a:rPr>
              <a:t>OBRA – MARÇO DE 2021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1635617"/>
            <a:ext cx="4975538" cy="37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6" y="1592150"/>
            <a:ext cx="4898265" cy="36736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30194" y="267463"/>
            <a:ext cx="7915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Arial Black" panose="020B0A04020102020204" pitchFamily="34" charset="0"/>
              </a:rPr>
              <a:t>OBRA – ABRIL DE 2021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85" y="1571227"/>
            <a:ext cx="4926163" cy="36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68052" y="267463"/>
            <a:ext cx="7640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Arial Black" panose="020B0A04020102020204" pitchFamily="34" charset="0"/>
              </a:rPr>
              <a:t>OBRA – MAIO DE 2021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1566661"/>
            <a:ext cx="5118599" cy="38389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4" y="1820684"/>
            <a:ext cx="6031579" cy="339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0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42644" y="267463"/>
            <a:ext cx="8291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Arial Black" panose="020B0A04020102020204" pitchFamily="34" charset="0"/>
              </a:rPr>
              <a:t>OBRA – JUNHO DE 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3" y="1809750"/>
            <a:ext cx="5138824" cy="385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65" y="1809750"/>
            <a:ext cx="5178956" cy="385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9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93940" y="267463"/>
            <a:ext cx="8188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Arial Black" panose="020B0A04020102020204" pitchFamily="34" charset="0"/>
              </a:rPr>
              <a:t>OBRA – JULHO DE 2021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1" y="1365923"/>
            <a:ext cx="4399812" cy="439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76" y="1365923"/>
            <a:ext cx="5862102" cy="439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36690" y="267463"/>
            <a:ext cx="87029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Arial Black" panose="020B0A04020102020204" pitchFamily="34" charset="0"/>
              </a:rPr>
              <a:t>OBRA – AGOSTO DE 2021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6" y="1550228"/>
            <a:ext cx="4824815" cy="331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9" y="1550228"/>
            <a:ext cx="5253574" cy="32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65023" y="267463"/>
            <a:ext cx="9646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Arial Black" panose="020B0A04020102020204" pitchFamily="34" charset="0"/>
              </a:rPr>
              <a:t>OBRA – SETEMBRO DE 2021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4" y="2035607"/>
            <a:ext cx="4930470" cy="36901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7" y="2035606"/>
            <a:ext cx="4856294" cy="36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013655" y="335779"/>
            <a:ext cx="535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>
                <a:solidFill>
                  <a:srgbClr val="B06C3B"/>
                </a:solidFill>
                <a:latin typeface="Arial Black" panose="020B0A04020102020204" pitchFamily="34" charset="0"/>
              </a:rPr>
              <a:t>DESPESAS- 2018</a:t>
            </a:r>
            <a:endParaRPr lang="pt-BR" sz="3200" dirty="0">
              <a:solidFill>
                <a:srgbClr val="B06C3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97379"/>
              </p:ext>
            </p:extLst>
          </p:nvPr>
        </p:nvGraphicFramePr>
        <p:xfrm>
          <a:off x="609599" y="1149820"/>
          <a:ext cx="10972801" cy="5478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3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1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39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5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ANO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DATA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FORNECEDOR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DESCRIÇÃO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VALOR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26/02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26/03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77,00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59,50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25/06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94,50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77,00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27/08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77,00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77,00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42,00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28/11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77,00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18/12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73,00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19/04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ALENCAR E BORGES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ASSESSORIA CONTABIL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6.000,00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14/06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ALENCAR E BORGES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ASSESSORIA CONTABIL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4.000,00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85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graphicFrame>
        <p:nvGraphicFramePr>
          <p:cNvPr id="6" name="Gráfico 5" descr="'">
            <a:extLst>
              <a:ext uri="{FF2B5EF4-FFF2-40B4-BE49-F238E27FC236}">
                <a16:creationId xmlns:a16="http://schemas.microsoft.com/office/drawing/2014/main" xmlns="" id="{53737D6D-E089-4E8F-8F98-1E2115519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786698"/>
              </p:ext>
            </p:extLst>
          </p:nvPr>
        </p:nvGraphicFramePr>
        <p:xfrm>
          <a:off x="830318" y="-33985"/>
          <a:ext cx="97220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73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195075841"/>
              </p:ext>
            </p:extLst>
          </p:nvPr>
        </p:nvGraphicFramePr>
        <p:xfrm>
          <a:off x="1492468" y="283779"/>
          <a:ext cx="8923284" cy="611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6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BD2DE38D-AF19-4AA7-AC42-C03911095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071523"/>
              </p:ext>
            </p:extLst>
          </p:nvPr>
        </p:nvGraphicFramePr>
        <p:xfrm>
          <a:off x="200722" y="0"/>
          <a:ext cx="11885348" cy="670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51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47AD919C-E330-4552-B95D-D9670B9E3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83187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44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F5D0C0FB-E534-4999-B4B8-77D0F2854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2718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49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2" y="276280"/>
            <a:ext cx="3227474" cy="31568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10614" y="3709432"/>
            <a:ext cx="9465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AUDIÊNCIA PÚBLICA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977" y="4725095"/>
            <a:ext cx="12197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PRESTAÇÃO DE CONTAS </a:t>
            </a:r>
          </a:p>
          <a:p>
            <a:pPr algn="ctr"/>
            <a:r>
              <a:rPr lang="pt-BR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Obra da sede própria da Câmara Municipal de Gurupi</a:t>
            </a:r>
            <a:r>
              <a:rPr lang="pt-BR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6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97710"/>
              </p:ext>
            </p:extLst>
          </p:nvPr>
        </p:nvGraphicFramePr>
        <p:xfrm>
          <a:off x="553793" y="1098461"/>
          <a:ext cx="10869768" cy="4903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7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8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85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25/06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ALENCAR E BORGES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ASSESSORIA CONTABIL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2.000,00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16/07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ALENCAR E BORGES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ASSESSORIA CONTÁBIL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2.000,00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21/08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ALENCAR E BORGES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ASSESSORIA CONTÁBIL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2.000,00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ALENCAR E BORGES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ASSESSORIA CONTÁBIL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2.000,00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ALENCAR E BORGES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ASSESSORIA CONTÁBIL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2.000,00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28/11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ALENCAR E BORGES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ASSESSORIA CONTÁBIL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2.000,00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18/12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ALENCAR E BORGES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ASSESSORIA CONTÁBIL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2.000,00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18/12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ALENCAR E BORGES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ASSESSORIA CONTÁBIL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2.000,00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24/04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H LOPES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SOFTWARE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350,00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23/05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H LOPES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SOFTWARE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350,00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24692"/>
              </p:ext>
            </p:extLst>
          </p:nvPr>
        </p:nvGraphicFramePr>
        <p:xfrm>
          <a:off x="811369" y="969669"/>
          <a:ext cx="10805374" cy="539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63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79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25/06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H LOPES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SOFTWARE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350,00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16/07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H LOPES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SOFTWARE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350,00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21/08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H LOPES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SOFTWARE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350,00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H LOPES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SOFTWARE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350,00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H LOPES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SOFTWARE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350,00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28/11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H LOPES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SOFTWARE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350,00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18/12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H LOPES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SOFTWARE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350,00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Arial Black" panose="020B0A04020102020204" pitchFamily="34" charset="0"/>
                        </a:rPr>
                        <a:t>TOTAL DO ANO 2018</a:t>
                      </a:r>
                      <a:endParaRPr lang="pt-BR" sz="20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 Black" panose="020B0A04020102020204" pitchFamily="34" charset="0"/>
                        </a:rPr>
                        <a:t>29.888,00</a:t>
                      </a:r>
                      <a:endParaRPr lang="pt-BR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32" y="106358"/>
            <a:ext cx="961622" cy="9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75670" y="335779"/>
            <a:ext cx="3970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u="sng" dirty="0">
                <a:solidFill>
                  <a:srgbClr val="B06C3B"/>
                </a:solidFill>
                <a:latin typeface="Arial Black" panose="020B0A04020102020204" pitchFamily="34" charset="0"/>
              </a:rPr>
              <a:t>DESPESAS- 2019</a:t>
            </a:r>
            <a:endParaRPr lang="pt-BR" sz="3200" dirty="0">
              <a:solidFill>
                <a:srgbClr val="B06C3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04649"/>
              </p:ext>
            </p:extLst>
          </p:nvPr>
        </p:nvGraphicFramePr>
        <p:xfrm>
          <a:off x="888642" y="1098466"/>
          <a:ext cx="10084157" cy="5134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6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1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7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93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25/01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25/02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77,00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27/05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26/08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42,00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42,00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59,50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42,00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4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53000"/>
              </p:ext>
            </p:extLst>
          </p:nvPr>
        </p:nvGraphicFramePr>
        <p:xfrm>
          <a:off x="746974" y="1455311"/>
          <a:ext cx="10908407" cy="4381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6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0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189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4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2019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27/12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78,50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22/10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FERRARA E FERRARA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TX ISS/PREF. ALVORADA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1,50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19/03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LORENA LOPES ARQUITETA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PROJETO ARQUITETURA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70.000,00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12/08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LORENA LOPES ARQUITETA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PROJETO ARQUITETURA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70.000,00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07/10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ODAIR FERRARA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PROJETO C. INCÊNDIO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13.936,96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 b="1" dirty="0">
                          <a:effectLst/>
                          <a:latin typeface="Arial Black" panose="020B0A04020102020204" pitchFamily="34" charset="0"/>
                        </a:rPr>
                        <a:t>TOTAL DO ANO 2019</a:t>
                      </a:r>
                      <a:endParaRPr lang="pt-BR" sz="22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 b="1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2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 b="1" dirty="0">
                          <a:effectLst/>
                          <a:latin typeface="Arial Black" panose="020B0A04020102020204" pitchFamily="34" charset="0"/>
                        </a:rPr>
                        <a:t>154.531,46</a:t>
                      </a:r>
                      <a:endParaRPr lang="pt-BR" sz="22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48" y="157874"/>
            <a:ext cx="961622" cy="94058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576745" y="157874"/>
            <a:ext cx="3970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u="sng" dirty="0">
                <a:solidFill>
                  <a:srgbClr val="B06C3B"/>
                </a:solidFill>
                <a:latin typeface="Arial Black" panose="020B0A04020102020204" pitchFamily="34" charset="0"/>
              </a:rPr>
              <a:t>DESPESAS- 2020</a:t>
            </a:r>
            <a:endParaRPr lang="pt-BR" sz="3200" dirty="0">
              <a:solidFill>
                <a:srgbClr val="B06C3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3366"/>
              </p:ext>
            </p:extLst>
          </p:nvPr>
        </p:nvGraphicFramePr>
        <p:xfrm>
          <a:off x="306946" y="1312945"/>
          <a:ext cx="11578107" cy="4958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9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8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18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5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2020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27/01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26/02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CEF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27/04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42,00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30/06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49,00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27/07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49,00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49,00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25/09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49,00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26/10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49,00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26920"/>
              </p:ext>
            </p:extLst>
          </p:nvPr>
        </p:nvGraphicFramePr>
        <p:xfrm>
          <a:off x="828541" y="692842"/>
          <a:ext cx="10534917" cy="5826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8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10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34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2020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115,00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28/12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CEF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TARIFAS BANCÁRIAS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93,00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9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02/03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IMPAKTUS ENGENHARIA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PROJ. COMP. COBERTURA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32.478,62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19/03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IMPAKTUS ENGENHARIA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PROJ. COMP. COBERTURA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32.478,62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22/10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CONSTRUTORA ACAUÃ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190.788,59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10/11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CONSTRUTORA ACAUÃ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161.404,17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CONSTRUTORA ACAUÃ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7.207,34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25/11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CONSTRUTORA ACAUÃ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6.097,30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03/12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CONSTRUTORA ACAUÃ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7.928,07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2020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03/12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CONSTRUTORA ACAUÃ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MEDIÇÃO DA OBRA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6.707,03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356" y="0"/>
            <a:ext cx="789713" cy="7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1112</Words>
  <Application>Microsoft Office PowerPoint</Application>
  <PresentationFormat>Personalizar</PresentationFormat>
  <Paragraphs>695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cpu</dc:creator>
  <cp:lastModifiedBy>Camara Gpi</cp:lastModifiedBy>
  <cp:revision>27</cp:revision>
  <dcterms:created xsi:type="dcterms:W3CDTF">2021-10-15T11:23:06Z</dcterms:created>
  <dcterms:modified xsi:type="dcterms:W3CDTF">2021-10-18T11:11:31Z</dcterms:modified>
</cp:coreProperties>
</file>